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56"/>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612" r:id="rId26"/>
    <p:sldId id="2610" r:id="rId27"/>
    <p:sldId id="2611" r:id="rId28"/>
    <p:sldId id="2613" r:id="rId29"/>
    <p:sldId id="279" r:id="rId30"/>
    <p:sldId id="2607" r:id="rId31"/>
    <p:sldId id="2565" r:id="rId32"/>
    <p:sldId id="2608" r:id="rId33"/>
    <p:sldId id="2609" r:id="rId34"/>
    <p:sldId id="2566" r:id="rId35"/>
    <p:sldId id="2545" r:id="rId36"/>
    <p:sldId id="2544" r:id="rId37"/>
    <p:sldId id="2547" r:id="rId38"/>
    <p:sldId id="2549" r:id="rId39"/>
    <p:sldId id="2548" r:id="rId40"/>
    <p:sldId id="2550" r:id="rId41"/>
    <p:sldId id="2551" r:id="rId42"/>
    <p:sldId id="2553" r:id="rId43"/>
    <p:sldId id="2614" r:id="rId44"/>
    <p:sldId id="2615" r:id="rId45"/>
    <p:sldId id="2616" r:id="rId46"/>
    <p:sldId id="2555" r:id="rId47"/>
    <p:sldId id="2556" r:id="rId48"/>
    <p:sldId id="2569" r:id="rId49"/>
    <p:sldId id="292" r:id="rId50"/>
    <p:sldId id="2570" r:id="rId51"/>
    <p:sldId id="2572" r:id="rId52"/>
    <p:sldId id="2573" r:id="rId53"/>
    <p:sldId id="2574" r:id="rId54"/>
    <p:sldId id="260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612"/>
            <p14:sldId id="2610"/>
            <p14:sldId id="2611"/>
            <p14:sldId id="2613"/>
            <p14:sldId id="279"/>
            <p14:sldId id="2607"/>
            <p14:sldId id="2565"/>
            <p14:sldId id="2608"/>
            <p14:sldId id="2609"/>
            <p14:sldId id="2566"/>
            <p14:sldId id="2545"/>
            <p14:sldId id="2544"/>
            <p14:sldId id="2547"/>
            <p14:sldId id="2549"/>
            <p14:sldId id="2548"/>
            <p14:sldId id="2550"/>
            <p14:sldId id="2551"/>
            <p14:sldId id="2553"/>
            <p14:sldId id="2614"/>
            <p14:sldId id="2615"/>
            <p14:sldId id="2616"/>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70" d="100"/>
          <a:sy n="70" d="100"/>
        </p:scale>
        <p:origin x="8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8/12/2021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12/8/2021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12/8/2021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12/8/2021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12/8/2021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12/8/2021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12/8/2021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12/8/2021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8/12/2021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12/8/2021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12/8/2021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12/8/2021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7.xml"/><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5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7.xml"/><Relationship Id="rId5" Type="http://schemas.openxmlformats.org/officeDocument/2006/relationships/image" Target="../media/image70.png"/><Relationship Id="rId4" Type="http://schemas.openxmlformats.org/officeDocument/2006/relationships/image" Target="../media/image69.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 name="CuadroTexto 6">
            <a:extLst>
              <a:ext uri="{FF2B5EF4-FFF2-40B4-BE49-F238E27FC236}">
                <a16:creationId xmlns:a16="http://schemas.microsoft.com/office/drawing/2014/main" id="{8F5EAE40-B4CF-4CD4-AAAC-FECBFAEFEB58}"/>
              </a:ext>
            </a:extLst>
          </p:cNvPr>
          <p:cNvSpPr txBox="1"/>
          <p:nvPr/>
        </p:nvSpPr>
        <p:spPr>
          <a:xfrm>
            <a:off x="4526891" y="2803729"/>
            <a:ext cx="7087354" cy="3365024"/>
          </a:xfrm>
          <a:prstGeom prst="rect">
            <a:avLst/>
          </a:prstGeom>
          <a:noFill/>
        </p:spPr>
        <p:txBody>
          <a:bodyPr wrap="square">
            <a:spAutoFit/>
          </a:bodyPr>
          <a:lstStyle/>
          <a:p>
            <a:pPr marL="342900" lvl="0" indent="-342900" algn="just">
              <a:lnSpc>
                <a:spcPct val="150000"/>
              </a:lnSpc>
              <a:spcBef>
                <a:spcPts val="1200"/>
              </a:spcBef>
              <a:spcAft>
                <a:spcPts val="1200"/>
              </a:spcAft>
              <a:buFont typeface="Wingdings" panose="05000000000000000000" pitchFamily="2" charset="2"/>
              <a:buChar char=""/>
            </a:pPr>
            <a:r>
              <a:rPr lang="es-PE" sz="1800" dirty="0">
                <a:effectLst/>
                <a:latin typeface="Arial" panose="020B0604020202020204" pitchFamily="34" charset="0"/>
                <a:ea typeface="Cambria" panose="02040503050406030204" pitchFamily="18" charset="0"/>
                <a:cs typeface="Times New Roman" panose="02020603050405020304" pitchFamily="18" charset="0"/>
              </a:rPr>
              <a:t>Según Vilaplana, F. 2017 en su artículo con respecto a la digitalización determina que esta debe estar liderada por el aprendizaje continuo y donde las personas puedan desarrollar sus aptitudes y encontrar el entorno adecuado para fomentar su creatividad y donde la tecnología sirva de palanca para conseguir los objetivos propuestos. Para que se cumplan las exigencias anteriormente mencionadas hay que acompañarlo de una infraestructura tecnológica.</a:t>
            </a:r>
            <a:endParaRPr lang="es-PE" sz="16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FC86F-451B-48A9-9E03-3D47A5B83AA4}"/>
              </a:ext>
            </a:extLst>
          </p:cNvPr>
          <p:cNvPicPr>
            <a:picLocks noChangeAspect="1"/>
          </p:cNvPicPr>
          <p:nvPr/>
        </p:nvPicPr>
        <p:blipFill>
          <a:blip r:embed="rId2"/>
          <a:stretch>
            <a:fillRect/>
          </a:stretch>
        </p:blipFill>
        <p:spPr>
          <a:xfrm>
            <a:off x="5509704" y="928116"/>
            <a:ext cx="6023428" cy="5312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91C29DBD-369C-4D23-B034-6A5A0093D893}"/>
              </a:ext>
            </a:extLst>
          </p:cNvPr>
          <p:cNvSpPr>
            <a:spLocks noGrp="1"/>
          </p:cNvSpPr>
          <p:nvPr>
            <p:ph type="title"/>
          </p:nvPr>
        </p:nvSpPr>
        <p:spPr>
          <a:xfrm>
            <a:off x="999076" y="2679192"/>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318872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237FB4A-E6EB-4744-8674-CA47232A8257}"/>
              </a:ext>
            </a:extLst>
          </p:cNvPr>
          <p:cNvPicPr>
            <a:picLocks noChangeAspect="1"/>
          </p:cNvPicPr>
          <p:nvPr/>
        </p:nvPicPr>
        <p:blipFill rotWithShape="1">
          <a:blip r:embed="rId2"/>
          <a:srcRect r="88" b="12933"/>
          <a:stretch/>
        </p:blipFill>
        <p:spPr>
          <a:xfrm>
            <a:off x="5760720" y="1252728"/>
            <a:ext cx="5297417" cy="461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ítulo 1">
            <a:extLst>
              <a:ext uri="{FF2B5EF4-FFF2-40B4-BE49-F238E27FC236}">
                <a16:creationId xmlns:a16="http://schemas.microsoft.com/office/drawing/2014/main" id="{3FC52E0F-9339-4A2D-8478-4F64445B0D4A}"/>
              </a:ext>
            </a:extLst>
          </p:cNvPr>
          <p:cNvSpPr>
            <a:spLocks noGrp="1"/>
          </p:cNvSpPr>
          <p:nvPr>
            <p:ph type="title"/>
          </p:nvPr>
        </p:nvSpPr>
        <p:spPr>
          <a:xfrm>
            <a:off x="1133863" y="2688336"/>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254266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1F029B-9BB6-4CAB-89CB-EC514261F942}"/>
              </a:ext>
            </a:extLst>
          </p:cNvPr>
          <p:cNvPicPr>
            <a:picLocks noChangeAspect="1"/>
          </p:cNvPicPr>
          <p:nvPr/>
        </p:nvPicPr>
        <p:blipFill rotWithShape="1">
          <a:blip r:embed="rId2"/>
          <a:srcRect l="2875" t="-65" r="2312" b="-1"/>
          <a:stretch/>
        </p:blipFill>
        <p:spPr>
          <a:xfrm>
            <a:off x="5897880" y="923544"/>
            <a:ext cx="5623560" cy="5172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E2D4FDC7-F31A-4B4D-A06A-91C0FEFF8E0E}"/>
              </a:ext>
            </a:extLst>
          </p:cNvPr>
          <p:cNvSpPr>
            <a:spLocks noGrp="1"/>
          </p:cNvSpPr>
          <p:nvPr>
            <p:ph type="title"/>
          </p:nvPr>
        </p:nvSpPr>
        <p:spPr>
          <a:xfrm>
            <a:off x="788764" y="1719072"/>
            <a:ext cx="5045108" cy="2129211"/>
          </a:xfrm>
        </p:spPr>
        <p:txBody>
          <a:bodyPr vert="horz" lIns="91440" tIns="45720" rIns="91440" bIns="45720" rtlCol="0" anchor="b">
            <a:normAutofit/>
          </a:bodyPr>
          <a:lstStyle/>
          <a:p>
            <a:r>
              <a:rPr lang="en-US" sz="4800" b="1" cap="all" dirty="0">
                <a:latin typeface="Arial" panose="020B0604020202020204" pitchFamily="34" charset="0"/>
                <a:cs typeface="Arial" panose="020B0604020202020204" pitchFamily="34" charset="0"/>
              </a:rPr>
              <a:t>MODELO </a:t>
            </a:r>
            <a:br>
              <a:rPr lang="en-US" sz="4800" b="1" cap="all" dirty="0">
                <a:latin typeface="Arial" panose="020B0604020202020204" pitchFamily="34" charset="0"/>
                <a:cs typeface="Arial" panose="020B0604020202020204" pitchFamily="34" charset="0"/>
              </a:rPr>
            </a:br>
            <a:r>
              <a:rPr lang="en-US" sz="4800" b="1" cap="all" dirty="0">
                <a:latin typeface="Arial" panose="020B0604020202020204" pitchFamily="34" charset="0"/>
                <a:cs typeface="Arial" panose="020B0604020202020204" pitchFamily="34" charset="0"/>
              </a:rPr>
              <a:t>VISTA CONTROLADOR</a:t>
            </a:r>
          </a:p>
        </p:txBody>
      </p:sp>
    </p:spTree>
    <p:extLst>
      <p:ext uri="{BB962C8B-B14F-4D97-AF65-F5344CB8AC3E}">
        <p14:creationId xmlns:p14="http://schemas.microsoft.com/office/powerpoint/2010/main" val="110972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36BADA1-8E97-4017-A18A-104E02768DDD}"/>
              </a:ext>
            </a:extLst>
          </p:cNvPr>
          <p:cNvPicPr>
            <a:picLocks noChangeAspect="1"/>
          </p:cNvPicPr>
          <p:nvPr/>
        </p:nvPicPr>
        <p:blipFill rotWithShape="1">
          <a:blip r:embed="rId2"/>
          <a:srcRect r="12300"/>
          <a:stretch/>
        </p:blipFill>
        <p:spPr>
          <a:xfrm>
            <a:off x="2137920" y="1033272"/>
            <a:ext cx="3712716" cy="3145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ángulo 4">
            <a:extLst>
              <a:ext uri="{FF2B5EF4-FFF2-40B4-BE49-F238E27FC236}">
                <a16:creationId xmlns:a16="http://schemas.microsoft.com/office/drawing/2014/main" id="{EF7EB7F4-BC95-44C7-B3F3-6C837B5AB367}"/>
              </a:ext>
            </a:extLst>
          </p:cNvPr>
          <p:cNvSpPr/>
          <p:nvPr/>
        </p:nvSpPr>
        <p:spPr>
          <a:xfrm>
            <a:off x="1974978" y="4478095"/>
            <a:ext cx="4331208" cy="1524007"/>
          </a:xfrm>
          <a:prstGeom prst="rect">
            <a:avLst/>
          </a:prstGeom>
        </p:spPr>
        <p:txBody>
          <a:bodyPr wrap="square">
            <a:spAutoFit/>
          </a:bodyPr>
          <a:lstStyle/>
          <a:p>
            <a:pPr>
              <a:lnSpc>
                <a:spcPct val="150000"/>
              </a:lnSpc>
            </a:pPr>
            <a:r>
              <a:rPr lang="es-PE" sz="1600" dirty="0">
                <a:latin typeface="Arial" panose="020B0604020202020204" pitchFamily="34" charset="0"/>
                <a:cs typeface="Arial" panose="020B0604020202020204" pitchFamily="34" charset="0"/>
              </a:rPr>
              <a:t>Bootstrap es un framework de diseño web que agrupa CSS, HTML y JavaScript, que permite a los desarrolladores crear sitios web responsive más rápido y sencillo.</a:t>
            </a:r>
          </a:p>
        </p:txBody>
      </p:sp>
      <p:sp>
        <p:nvSpPr>
          <p:cNvPr id="6" name="Rectángulo 5">
            <a:extLst>
              <a:ext uri="{FF2B5EF4-FFF2-40B4-BE49-F238E27FC236}">
                <a16:creationId xmlns:a16="http://schemas.microsoft.com/office/drawing/2014/main" id="{9F96D0B8-D086-492E-8E6C-EA8A99292D8A}"/>
              </a:ext>
            </a:extLst>
          </p:cNvPr>
          <p:cNvSpPr/>
          <p:nvPr/>
        </p:nvSpPr>
        <p:spPr>
          <a:xfrm>
            <a:off x="6516498" y="3967139"/>
            <a:ext cx="4547742" cy="2263055"/>
          </a:xfrm>
          <a:prstGeom prst="rect">
            <a:avLst/>
          </a:prstGeom>
        </p:spPr>
        <p:txBody>
          <a:bodyPr wrap="square">
            <a:spAutoFit/>
          </a:bodyPr>
          <a:lstStyle/>
          <a:p>
            <a:pPr>
              <a:lnSpc>
                <a:spcPct val="150000"/>
              </a:lnSpc>
            </a:pPr>
            <a:r>
              <a:rPr lang="es-PE" sz="1600" dirty="0">
                <a:solidFill>
                  <a:schemeClr val="bg2">
                    <a:lumMod val="10000"/>
                  </a:schemeClr>
                </a:solidFill>
                <a:latin typeface="Arial" panose="020B0604020202020204" pitchFamily="34" charset="0"/>
              </a:rPr>
              <a:t>Una base de datos es una colección de información que está organizada de manera que se pueda acceder, administrar y actualizar fácilmente. Las bases de datos informáticas suelen contener conjuntos de registros o archivos de datos, que contienen información.</a:t>
            </a:r>
            <a:endParaRPr lang="es-PE" sz="1600" dirty="0">
              <a:solidFill>
                <a:schemeClr val="bg2">
                  <a:lumMod val="10000"/>
                </a:schemeClr>
              </a:solidFill>
            </a:endParaRPr>
          </a:p>
        </p:txBody>
      </p:sp>
      <p:pic>
        <p:nvPicPr>
          <p:cNvPr id="8" name="Imagen 7">
            <a:extLst>
              <a:ext uri="{FF2B5EF4-FFF2-40B4-BE49-F238E27FC236}">
                <a16:creationId xmlns:a16="http://schemas.microsoft.com/office/drawing/2014/main" id="{05656F0A-B0B3-41B2-901E-61CF011F9140}"/>
              </a:ext>
            </a:extLst>
          </p:cNvPr>
          <p:cNvPicPr>
            <a:picLocks noChangeAspect="1"/>
          </p:cNvPicPr>
          <p:nvPr/>
        </p:nvPicPr>
        <p:blipFill rotWithShape="1">
          <a:blip r:embed="rId3"/>
          <a:srcRect l="20854" r="19587"/>
          <a:stretch/>
        </p:blipFill>
        <p:spPr>
          <a:xfrm>
            <a:off x="6653784" y="1033272"/>
            <a:ext cx="3712716" cy="2870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80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6A605F7-676B-4AB8-B0F6-93ED448CF9AB}"/>
              </a:ext>
            </a:extLst>
          </p:cNvPr>
          <p:cNvPicPr>
            <a:picLocks noChangeAspect="1"/>
          </p:cNvPicPr>
          <p:nvPr/>
        </p:nvPicPr>
        <p:blipFill>
          <a:blip r:embed="rId2"/>
          <a:stretch>
            <a:fillRect/>
          </a:stretch>
        </p:blipFill>
        <p:spPr>
          <a:xfrm>
            <a:off x="4379595" y="821382"/>
            <a:ext cx="3981450" cy="1771650"/>
          </a:xfrm>
          <a:prstGeom prst="rect">
            <a:avLst/>
          </a:prstGeom>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a:xfrm>
            <a:off x="1965960" y="2671627"/>
            <a:ext cx="8613648" cy="1936950"/>
          </a:xfrm>
        </p:spPr>
        <p:txBody>
          <a:bodyPr>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lnSpc>
                <a:spcPct val="150000"/>
              </a:lnSpc>
              <a:buNone/>
            </a:pPr>
            <a:r>
              <a:rPr lang="es-PE" sz="1800" i="0" dirty="0"/>
              <a:t>Maven es una herramienta de software para la gestión y construcción de proyectos Java. Provee un conjunto de estándares de construcción, un modelo de repositorio de artefactos y un motor de software que administra y describe los proyectos.</a:t>
            </a:r>
            <a:endParaRPr lang="es-PE" altLang="es-PE" sz="1800" i="0" dirty="0"/>
          </a:p>
          <a:p>
            <a:pPr lvl="0"/>
            <a:endParaRPr lang="es-PE" altLang="es-PE" dirty="0"/>
          </a:p>
        </p:txBody>
      </p:sp>
      <p:pic>
        <p:nvPicPr>
          <p:cNvPr id="5" name="Imagen 4">
            <a:extLst>
              <a:ext uri="{FF2B5EF4-FFF2-40B4-BE49-F238E27FC236}">
                <a16:creationId xmlns:a16="http://schemas.microsoft.com/office/drawing/2014/main" id="{868F293D-1689-4090-8E22-79114BA75AC2}"/>
              </a:ext>
            </a:extLst>
          </p:cNvPr>
          <p:cNvPicPr>
            <a:picLocks noChangeAspect="1"/>
          </p:cNvPicPr>
          <p:nvPr/>
        </p:nvPicPr>
        <p:blipFill>
          <a:blip r:embed="rId3"/>
          <a:stretch>
            <a:fillRect/>
          </a:stretch>
        </p:blipFill>
        <p:spPr>
          <a:xfrm>
            <a:off x="4733620" y="4455414"/>
            <a:ext cx="4133850" cy="169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8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B27E463-6FFD-49D7-A024-F214AEA9796F}"/>
              </a:ext>
            </a:extLst>
          </p:cNvPr>
          <p:cNvSpPr/>
          <p:nvPr/>
        </p:nvSpPr>
        <p:spPr>
          <a:xfrm>
            <a:off x="1929384" y="1725970"/>
            <a:ext cx="9116568" cy="170303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Project Object Model o POM es la parte básica de la funcionalidad de Maven. Este es un archivo XML que tiene información sobre las dependencias, configuraciones y otra información importante sobre el proyecto. Maven revisa esta información y luego realiza la tarea designada.</a:t>
            </a:r>
            <a:endParaRPr lang="es-PE" b="0" i="0" dirty="0">
              <a:solidFill>
                <a:schemeClr val="bg2">
                  <a:lumMod val="10000"/>
                </a:schemeClr>
              </a:solidFill>
              <a:effectLst/>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7AAE991-E584-4E0B-8C5D-6A4627F1C8C1}"/>
              </a:ext>
            </a:extLst>
          </p:cNvPr>
          <p:cNvPicPr>
            <a:picLocks noChangeAspect="1"/>
          </p:cNvPicPr>
          <p:nvPr/>
        </p:nvPicPr>
        <p:blipFill>
          <a:blip r:embed="rId2"/>
          <a:stretch>
            <a:fillRect/>
          </a:stretch>
        </p:blipFill>
        <p:spPr>
          <a:xfrm>
            <a:off x="5949696" y="3817268"/>
            <a:ext cx="4270687" cy="2220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9B11FC5E-5C36-4859-A691-9775F282CDD0}"/>
              </a:ext>
            </a:extLst>
          </p:cNvPr>
          <p:cNvPicPr>
            <a:picLocks noChangeAspect="1"/>
          </p:cNvPicPr>
          <p:nvPr/>
        </p:nvPicPr>
        <p:blipFill>
          <a:blip r:embed="rId3"/>
          <a:stretch>
            <a:fillRect/>
          </a:stretch>
        </p:blipFill>
        <p:spPr>
          <a:xfrm>
            <a:off x="3036427" y="3909293"/>
            <a:ext cx="2643229" cy="203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ángulo 11">
            <a:extLst>
              <a:ext uri="{FF2B5EF4-FFF2-40B4-BE49-F238E27FC236}">
                <a16:creationId xmlns:a16="http://schemas.microsoft.com/office/drawing/2014/main" id="{2C07C0F6-2A52-4B85-9C7E-289114303461}"/>
              </a:ext>
            </a:extLst>
          </p:cNvPr>
          <p:cNvSpPr/>
          <p:nvPr/>
        </p:nvSpPr>
        <p:spPr>
          <a:xfrm>
            <a:off x="1788881" y="747006"/>
            <a:ext cx="9397573" cy="523220"/>
          </a:xfrm>
          <a:prstGeom prst="rect">
            <a:avLst/>
          </a:prstGeom>
        </p:spPr>
        <p:txBody>
          <a:bodyPr wrap="none">
            <a:spAutoFit/>
          </a:bodyPr>
          <a:lstStyle/>
          <a:p>
            <a:r>
              <a:rPr lang="es-PE" sz="2800" b="1" dirty="0">
                <a:solidFill>
                  <a:srgbClr val="222222"/>
                </a:solidFill>
                <a:latin typeface="Arial" panose="020B0604020202020204" pitchFamily="34" charset="0"/>
                <a:cs typeface="Arial" panose="020B0604020202020204" pitchFamily="34" charset="0"/>
              </a:rPr>
              <a:t>MAVEN POM (MODELO DE OBJETOS DE PROYECTO)</a:t>
            </a:r>
          </a:p>
        </p:txBody>
      </p:sp>
    </p:spTree>
    <p:extLst>
      <p:ext uri="{BB962C8B-B14F-4D97-AF65-F5344CB8AC3E}">
        <p14:creationId xmlns:p14="http://schemas.microsoft.com/office/powerpoint/2010/main" val="281798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7A78195-64D3-45F5-BB76-2B933433223D}"/>
              </a:ext>
            </a:extLst>
          </p:cNvPr>
          <p:cNvSpPr/>
          <p:nvPr/>
        </p:nvSpPr>
        <p:spPr>
          <a:xfrm>
            <a:off x="1801368" y="2424850"/>
            <a:ext cx="8732520" cy="2467855"/>
          </a:xfrm>
          <a:prstGeom prst="rect">
            <a:avLst/>
          </a:prstGeom>
        </p:spPr>
        <p:txBody>
          <a:bodyPr wrap="square">
            <a:spAutoFit/>
          </a:bodyPr>
          <a:lstStyle/>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p:txBody>
      </p:sp>
      <p:pic>
        <p:nvPicPr>
          <p:cNvPr id="3" name="Imagen 2">
            <a:extLst>
              <a:ext uri="{FF2B5EF4-FFF2-40B4-BE49-F238E27FC236}">
                <a16:creationId xmlns:a16="http://schemas.microsoft.com/office/drawing/2014/main" id="{855F81A9-D643-4000-A836-11287C46D16C}"/>
              </a:ext>
            </a:extLst>
          </p:cNvPr>
          <p:cNvPicPr>
            <a:picLocks noChangeAspect="1"/>
          </p:cNvPicPr>
          <p:nvPr/>
        </p:nvPicPr>
        <p:blipFill rotWithShape="1">
          <a:blip r:embed="rId2"/>
          <a:srcRect t="25216" r="188" b="27773"/>
          <a:stretch/>
        </p:blipFill>
        <p:spPr>
          <a:xfrm>
            <a:off x="3060424" y="932688"/>
            <a:ext cx="6347084" cy="1240903"/>
          </a:xfrm>
          <a:prstGeom prst="rect">
            <a:avLst/>
          </a:prstGeom>
        </p:spPr>
      </p:pic>
    </p:spTree>
    <p:extLst>
      <p:ext uri="{BB962C8B-B14F-4D97-AF65-F5344CB8AC3E}">
        <p14:creationId xmlns:p14="http://schemas.microsoft.com/office/powerpoint/2010/main" val="208883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E7BD2C-EFD4-4496-84E8-65C5418A28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9928" y="2850046"/>
            <a:ext cx="4781441" cy="283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667C5D8B-88D0-4736-8924-9F3B584D0A84}"/>
              </a:ext>
            </a:extLst>
          </p:cNvPr>
          <p:cNvPicPr>
            <a:picLocks noChangeAspect="1"/>
          </p:cNvPicPr>
          <p:nvPr/>
        </p:nvPicPr>
        <p:blipFill rotWithShape="1">
          <a:blip r:embed="rId3"/>
          <a:srcRect l="31672" t="10380" r="5980" b="4768"/>
          <a:stretch/>
        </p:blipFill>
        <p:spPr>
          <a:xfrm>
            <a:off x="1460631" y="813816"/>
            <a:ext cx="3976169" cy="486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2AAFA2A4-5B7A-4ADC-A620-D4FA699CC782}"/>
              </a:ext>
            </a:extLst>
          </p:cNvPr>
          <p:cNvPicPr>
            <a:picLocks noChangeAspect="1"/>
          </p:cNvPicPr>
          <p:nvPr/>
        </p:nvPicPr>
        <p:blipFill rotWithShape="1">
          <a:blip r:embed="rId4"/>
          <a:srcRect t="25216" r="188" b="27773"/>
          <a:stretch/>
        </p:blipFill>
        <p:spPr>
          <a:xfrm>
            <a:off x="5949928" y="1174584"/>
            <a:ext cx="4864144" cy="950977"/>
          </a:xfrm>
          <a:prstGeom prst="rect">
            <a:avLst/>
          </a:prstGeom>
        </p:spPr>
      </p:pic>
    </p:spTree>
    <p:extLst>
      <p:ext uri="{BB962C8B-B14F-4D97-AF65-F5344CB8AC3E}">
        <p14:creationId xmlns:p14="http://schemas.microsoft.com/office/powerpoint/2010/main" val="355997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5B022C-0764-420A-B5AA-95BBB7391008}"/>
              </a:ext>
            </a:extLst>
          </p:cNvPr>
          <p:cNvPicPr>
            <a:picLocks noChangeAspect="1"/>
          </p:cNvPicPr>
          <p:nvPr/>
        </p:nvPicPr>
        <p:blipFill>
          <a:blip r:embed="rId2"/>
          <a:stretch>
            <a:fillRect/>
          </a:stretch>
        </p:blipFill>
        <p:spPr>
          <a:xfrm>
            <a:off x="1929384" y="741935"/>
            <a:ext cx="3895344" cy="1625089"/>
          </a:xfrm>
          <a:prstGeom prst="rect">
            <a:avLst/>
          </a:prstGeom>
        </p:spPr>
      </p:pic>
      <p:sp>
        <p:nvSpPr>
          <p:cNvPr id="6" name="Rectángulo 5">
            <a:extLst>
              <a:ext uri="{FF2B5EF4-FFF2-40B4-BE49-F238E27FC236}">
                <a16:creationId xmlns:a16="http://schemas.microsoft.com/office/drawing/2014/main" id="{73775419-0DEA-45B4-86D8-C1268F203C77}"/>
              </a:ext>
            </a:extLst>
          </p:cNvPr>
          <p:cNvSpPr/>
          <p:nvPr/>
        </p:nvSpPr>
        <p:spPr>
          <a:xfrm>
            <a:off x="1819656" y="2376300"/>
            <a:ext cx="4276344" cy="292722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Git es un sistema de control de versiones libre y de código abierto diseñado para gestionar todo tipo de proyectos, desde pequeños hasta muy grandes, con rapidez y eficiencia. </a:t>
            </a:r>
            <a:r>
              <a:rPr lang="es-PE" dirty="0"/>
              <a:t>Permitiendo que otros puedan colaborar, hacer cambios y contribuir.</a:t>
            </a:r>
            <a:endParaRPr lang="es-PE" dirty="0">
              <a:solidFill>
                <a:schemeClr val="bg2">
                  <a:lumMod val="10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788C86C6-8DDE-4A8A-B1B2-B89762926526}"/>
              </a:ext>
            </a:extLst>
          </p:cNvPr>
          <p:cNvPicPr>
            <a:picLocks noChangeAspect="1"/>
          </p:cNvPicPr>
          <p:nvPr/>
        </p:nvPicPr>
        <p:blipFill>
          <a:blip r:embed="rId3"/>
          <a:stretch>
            <a:fillRect/>
          </a:stretch>
        </p:blipFill>
        <p:spPr>
          <a:xfrm>
            <a:off x="6367274" y="1187552"/>
            <a:ext cx="5138928" cy="4482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28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2508504" y="2308329"/>
            <a:ext cx="6096000" cy="1524007"/>
          </a:xfrm>
          <a:prstGeom prst="rect">
            <a:avLst/>
          </a:prstGeom>
        </p:spPr>
        <p:txBody>
          <a:bodyPr>
            <a:spAutoFit/>
          </a:bodyPr>
          <a:lstStyle/>
          <a:p>
            <a:pPr>
              <a:lnSpc>
                <a:spcPct val="150000"/>
              </a:lnSpc>
            </a:pPr>
            <a:r>
              <a:rPr lang="es-PE" sz="1600" dirty="0">
                <a:latin typeface="Arial" panose="020B0604020202020204" pitchFamily="34" charset="0"/>
                <a:cs typeface="Arial" panose="020B0604020202020204" pitchFamily="34" charset="0"/>
              </a:rPr>
              <a:t>En un nivel más alto, GitHub es un sitio web y un servicio en la nube que ayuda a los desarrolladores a almacenar y administrar su código, al igual que llevar un registro y control de cualquier cambio sobre este código. </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613456" y="3575942"/>
            <a:ext cx="5490089" cy="2739683"/>
          </a:xfrm>
          <a:prstGeom prst="rect">
            <a:avLst/>
          </a:prstGeom>
        </p:spPr>
      </p:pic>
      <p:pic>
        <p:nvPicPr>
          <p:cNvPr id="2" name="Imagen 1">
            <a:extLst>
              <a:ext uri="{FF2B5EF4-FFF2-40B4-BE49-F238E27FC236}">
                <a16:creationId xmlns:a16="http://schemas.microsoft.com/office/drawing/2014/main" id="{E6757849-2FF4-4FEF-BFDF-E8B0663F4AEF}"/>
              </a:ext>
            </a:extLst>
          </p:cNvPr>
          <p:cNvPicPr>
            <a:picLocks noChangeAspect="1"/>
          </p:cNvPicPr>
          <p:nvPr/>
        </p:nvPicPr>
        <p:blipFill rotWithShape="1">
          <a:blip r:embed="rId3"/>
          <a:srcRect l="50489"/>
          <a:stretch/>
        </p:blipFill>
        <p:spPr>
          <a:xfrm>
            <a:off x="8604504" y="1011050"/>
            <a:ext cx="3013665" cy="5129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6" name="Picture 2" descr="GitHub ya es propiedad de Microsoft | Negocio | ComputerWorld">
            <a:extLst>
              <a:ext uri="{FF2B5EF4-FFF2-40B4-BE49-F238E27FC236}">
                <a16:creationId xmlns:a16="http://schemas.microsoft.com/office/drawing/2014/main" id="{54650C94-7CA1-483A-AC0D-CFE21FBE22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802" b="75339" l="9437" r="92998">
                        <a14:foregroundMark x1="14003" y1="17615" x2="14003" y2="17615"/>
                        <a14:foregroundMark x1="22983" y1="75339" x2="22983" y2="75339"/>
                        <a14:foregroundMark x1="51142" y1="50407" x2="51142" y2="50407"/>
                        <a14:foregroundMark x1="59056" y1="49593" x2="59056" y2="49593"/>
                        <a14:foregroundMark x1="58904" y1="31436" x2="58904" y2="31436"/>
                        <a14:foregroundMark x1="63623" y1="44173" x2="63623" y2="44173"/>
                        <a14:foregroundMark x1="69863" y1="43089" x2="69863" y2="43089"/>
                        <a14:foregroundMark x1="78843" y1="44986" x2="78843" y2="44986"/>
                        <a14:foregroundMark x1="87976" y1="45528" x2="87976" y2="45528"/>
                        <a14:foregroundMark x1="92998" y1="50407" x2="92998" y2="50407"/>
                        <a14:foregroundMark x1="59513" y1="62873" x2="59513" y2="62873"/>
                        <a14:foregroundMark x1="60883" y1="62331" x2="60883" y2="62331"/>
                        <a14:foregroundMark x1="68037" y1="60976" x2="68037" y2="60976"/>
                        <a14:foregroundMark x1="65297" y1="63415" x2="65297" y2="63415"/>
                        <a14:foregroundMark x1="71233" y1="62060" x2="71233" y2="62060"/>
                        <a14:foregroundMark x1="72907" y1="61789" x2="72907" y2="61789"/>
                        <a14:foregroundMark x1="76408" y1="61247" x2="76408" y2="61247"/>
                        <a14:foregroundMark x1="82344" y1="61518" x2="82344" y2="61518"/>
                        <a14:foregroundMark x1="83714" y1="61518" x2="83714" y2="61518"/>
                        <a14:foregroundMark x1="87215" y1="62060" x2="87215" y2="62060"/>
                        <a14:foregroundMark x1="89802" y1="62331" x2="89802" y2="62331"/>
                        <a14:foregroundMark x1="92085" y1="62060" x2="92085" y2="62060"/>
                        <a14:foregroundMark x1="31963" y1="75068" x2="31963" y2="75068"/>
                        <a14:foregroundMark x1="16591" y1="73442" x2="16591" y2="73442"/>
                        <a14:foregroundMark x1="15525" y1="71274" x2="15525" y2="71274"/>
                        <a14:foregroundMark x1="14307" y1="71545" x2="14307" y2="71545"/>
                        <a14:foregroundMark x1="28006" y1="72358" x2="28006" y2="72358"/>
                        <a14:foregroundMark x1="32877" y1="72087" x2="32877" y2="72087"/>
                      </a14:backgroundRemoval>
                    </a14:imgEffect>
                  </a14:imgLayer>
                </a14:imgProps>
              </a:ext>
              <a:ext uri="{28A0092B-C50C-407E-A947-70E740481C1C}">
                <a14:useLocalDpi xmlns:a14="http://schemas.microsoft.com/office/drawing/2010/main" val="0"/>
              </a:ext>
            </a:extLst>
          </a:blip>
          <a:srcRect t="13318" r="3632" b="19186"/>
          <a:stretch/>
        </p:blipFill>
        <p:spPr bwMode="auto">
          <a:xfrm>
            <a:off x="2613456" y="360828"/>
            <a:ext cx="4950692" cy="194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9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7D577-2696-4DFC-B2F0-4237BEB5C8FA}"/>
              </a:ext>
            </a:extLst>
          </p:cNvPr>
          <p:cNvSpPr>
            <a:spLocks noGrp="1"/>
          </p:cNvSpPr>
          <p:nvPr>
            <p:ph type="title"/>
          </p:nvPr>
        </p:nvSpPr>
        <p:spPr/>
        <p:txBody>
          <a:bodyPr>
            <a:normAutofit/>
          </a:bodyPr>
          <a:lstStyle/>
          <a:p>
            <a:pPr algn="ctr"/>
            <a:r>
              <a:rPr lang="es-PE" sz="6600" dirty="0"/>
              <a:t>GitHub</a:t>
            </a:r>
          </a:p>
        </p:txBody>
      </p:sp>
      <p:pic>
        <p:nvPicPr>
          <p:cNvPr id="4" name="Imagen 3">
            <a:extLst>
              <a:ext uri="{FF2B5EF4-FFF2-40B4-BE49-F238E27FC236}">
                <a16:creationId xmlns:a16="http://schemas.microsoft.com/office/drawing/2014/main" id="{529FDCBF-4ECB-489D-8330-76BDCB89ABF1}"/>
              </a:ext>
            </a:extLst>
          </p:cNvPr>
          <p:cNvPicPr>
            <a:picLocks noChangeAspect="1"/>
          </p:cNvPicPr>
          <p:nvPr/>
        </p:nvPicPr>
        <p:blipFill>
          <a:blip r:embed="rId2"/>
          <a:stretch>
            <a:fillRect/>
          </a:stretch>
        </p:blipFill>
        <p:spPr>
          <a:xfrm>
            <a:off x="1695163" y="2047298"/>
            <a:ext cx="3267531" cy="4124901"/>
          </a:xfrm>
          <a:prstGeom prst="rect">
            <a:avLst/>
          </a:prstGeom>
        </p:spPr>
      </p:pic>
      <p:pic>
        <p:nvPicPr>
          <p:cNvPr id="5" name="Imagen 4">
            <a:extLst>
              <a:ext uri="{FF2B5EF4-FFF2-40B4-BE49-F238E27FC236}">
                <a16:creationId xmlns:a16="http://schemas.microsoft.com/office/drawing/2014/main" id="{37395CDE-AB91-40DA-9F6F-54E4BF413AF8}"/>
              </a:ext>
            </a:extLst>
          </p:cNvPr>
          <p:cNvPicPr>
            <a:picLocks noChangeAspect="1"/>
          </p:cNvPicPr>
          <p:nvPr/>
        </p:nvPicPr>
        <p:blipFill>
          <a:blip r:embed="rId3"/>
          <a:stretch>
            <a:fillRect/>
          </a:stretch>
        </p:blipFill>
        <p:spPr>
          <a:xfrm>
            <a:off x="5286257" y="2047299"/>
            <a:ext cx="6289117" cy="4124901"/>
          </a:xfrm>
          <a:prstGeom prst="rect">
            <a:avLst/>
          </a:prstGeom>
        </p:spPr>
      </p:pic>
    </p:spTree>
    <p:extLst>
      <p:ext uri="{BB962C8B-B14F-4D97-AF65-F5344CB8AC3E}">
        <p14:creationId xmlns:p14="http://schemas.microsoft.com/office/powerpoint/2010/main" val="1344587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3AF7353-AA7B-44CA-A158-F6CD00E62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5336537"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91ACE89-7DF1-4FB5-AFCB-B0FB88A3308E}"/>
              </a:ext>
            </a:extLst>
          </p:cNvPr>
          <p:cNvPicPr>
            <a:picLocks noChangeAspect="1"/>
          </p:cNvPicPr>
          <p:nvPr/>
        </p:nvPicPr>
        <p:blipFill>
          <a:blip r:embed="rId2"/>
          <a:stretch>
            <a:fillRect/>
          </a:stretch>
        </p:blipFill>
        <p:spPr>
          <a:xfrm>
            <a:off x="1745327" y="965197"/>
            <a:ext cx="3918525" cy="4844721"/>
          </a:xfrm>
          <a:prstGeom prst="rect">
            <a:avLst/>
          </a:prstGeom>
        </p:spPr>
      </p:pic>
      <p:sp>
        <p:nvSpPr>
          <p:cNvPr id="14" name="Rectangle 13">
            <a:extLst>
              <a:ext uri="{FF2B5EF4-FFF2-40B4-BE49-F238E27FC236}">
                <a16:creationId xmlns:a16="http://schemas.microsoft.com/office/drawing/2014/main" id="{F3239D45-CB10-45B8-A280-57992205D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3727" y="321731"/>
            <a:ext cx="5336537"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BB83931-3549-444A-976C-31EE1CCF5FF6}"/>
              </a:ext>
            </a:extLst>
          </p:cNvPr>
          <p:cNvPicPr>
            <a:picLocks noChangeAspect="1"/>
          </p:cNvPicPr>
          <p:nvPr/>
        </p:nvPicPr>
        <p:blipFill>
          <a:blip r:embed="rId3"/>
          <a:stretch>
            <a:fillRect/>
          </a:stretch>
        </p:blipFill>
        <p:spPr>
          <a:xfrm>
            <a:off x="6655848" y="1779899"/>
            <a:ext cx="5092294" cy="3017184"/>
          </a:xfrm>
          <a:prstGeom prst="rect">
            <a:avLst/>
          </a:prstGeom>
        </p:spPr>
      </p:pic>
    </p:spTree>
    <p:extLst>
      <p:ext uri="{BB962C8B-B14F-4D97-AF65-F5344CB8AC3E}">
        <p14:creationId xmlns:p14="http://schemas.microsoft.com/office/powerpoint/2010/main" val="41274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A5A698B-F644-41A9-BD67-6316EDB7A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A916D8B-8E5E-442C-93D2-F10B32496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E444B8DA-C76F-4B2F-AFC5-37872641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7E2B20CB-FF0A-40D4-9C62-172DA9BB9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8" name="Rectangle 17">
            <a:extLst>
              <a:ext uri="{FF2B5EF4-FFF2-40B4-BE49-F238E27FC236}">
                <a16:creationId xmlns:a16="http://schemas.microsoft.com/office/drawing/2014/main" id="{35E7CCC3-B903-495C-835D-87A78FB05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790664-3D5D-4B97-8F06-69E3A78A9CED}"/>
              </a:ext>
            </a:extLst>
          </p:cNvPr>
          <p:cNvPicPr>
            <a:picLocks noChangeAspect="1"/>
          </p:cNvPicPr>
          <p:nvPr/>
        </p:nvPicPr>
        <p:blipFill>
          <a:blip r:embed="rId2"/>
          <a:stretch>
            <a:fillRect/>
          </a:stretch>
        </p:blipFill>
        <p:spPr>
          <a:xfrm>
            <a:off x="1127092" y="2304060"/>
            <a:ext cx="4757229" cy="2069394"/>
          </a:xfrm>
          <a:prstGeom prst="rect">
            <a:avLst/>
          </a:prstGeom>
        </p:spPr>
      </p:pic>
      <p:sp>
        <p:nvSpPr>
          <p:cNvPr id="20" name="Rectangle 19">
            <a:extLst>
              <a:ext uri="{FF2B5EF4-FFF2-40B4-BE49-F238E27FC236}">
                <a16:creationId xmlns:a16="http://schemas.microsoft.com/office/drawing/2014/main" id="{584170D1-B32B-4D7D-AA30-9D84747A0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70" y="981884"/>
            <a:ext cx="504875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D27D2B7-3DCB-4818-BEAF-094B6637B2EA}"/>
              </a:ext>
            </a:extLst>
          </p:cNvPr>
          <p:cNvPicPr>
            <a:picLocks noChangeAspect="1"/>
          </p:cNvPicPr>
          <p:nvPr/>
        </p:nvPicPr>
        <p:blipFill>
          <a:blip r:embed="rId3"/>
          <a:stretch>
            <a:fillRect/>
          </a:stretch>
        </p:blipFill>
        <p:spPr>
          <a:xfrm>
            <a:off x="6453003" y="2304060"/>
            <a:ext cx="4405288" cy="2222486"/>
          </a:xfrm>
          <a:prstGeom prst="rect">
            <a:avLst/>
          </a:prstGeom>
        </p:spPr>
      </p:pic>
    </p:spTree>
    <p:extLst>
      <p:ext uri="{BB962C8B-B14F-4D97-AF65-F5344CB8AC3E}">
        <p14:creationId xmlns:p14="http://schemas.microsoft.com/office/powerpoint/2010/main" val="3268013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dirty="0"/>
              <a:t>Código </a:t>
            </a:r>
            <a:r>
              <a:rPr lang="en-US" sz="7200" cap="all" dirty="0" err="1"/>
              <a:t>fuente</a:t>
            </a:r>
            <a:r>
              <a:rPr lang="en-US" sz="7200" cap="all" dirty="0"/>
              <a:t>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pic>
        <p:nvPicPr>
          <p:cNvPr id="5" name="table">
            <a:extLst>
              <a:ext uri="{FF2B5EF4-FFF2-40B4-BE49-F238E27FC236}">
                <a16:creationId xmlns:a16="http://schemas.microsoft.com/office/drawing/2014/main" id="{AD47E0A0-C4CC-4185-850B-9ACB031FE060}"/>
              </a:ext>
            </a:extLst>
          </p:cNvPr>
          <p:cNvPicPr>
            <a:picLocks noChangeAspect="1"/>
          </p:cNvPicPr>
          <p:nvPr/>
        </p:nvPicPr>
        <p:blipFill>
          <a:blip r:embed="rId3"/>
          <a:stretch>
            <a:fillRect/>
          </a:stretch>
        </p:blipFill>
        <p:spPr>
          <a:xfrm>
            <a:off x="4349465" y="578269"/>
            <a:ext cx="7672721" cy="5701461"/>
          </a:xfrm>
          <a:prstGeom prst="rect">
            <a:avLst/>
          </a:prstGeom>
        </p:spPr>
      </p:pic>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1535</Words>
  <Application>Microsoft Office PowerPoint</Application>
  <PresentationFormat>Panorámica</PresentationFormat>
  <Paragraphs>178</Paragraphs>
  <Slides>53</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53</vt:i4>
      </vt:variant>
    </vt:vector>
  </HeadingPairs>
  <TitlesOfParts>
    <vt:vector size="66" baseType="lpstr">
      <vt:lpstr>Arial</vt:lpstr>
      <vt:lpstr>Calibri</vt:lpstr>
      <vt:lpstr>Calibri Light</vt:lpstr>
      <vt:lpstr>Cambria</vt:lpstr>
      <vt:lpstr>Century Gothic (Títulos)</vt:lpstr>
      <vt:lpstr>Constantia</vt:lpstr>
      <vt:lpstr>Corbel</vt:lpstr>
      <vt:lpstr>Franklin Gothic Book</vt:lpstr>
      <vt:lpstr>Helvetica Light</vt:lpstr>
      <vt:lpstr>Raleway</vt:lpstr>
      <vt:lpstr>Wingdings</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java poo</vt:lpstr>
      <vt:lpstr>java poo</vt:lpstr>
      <vt:lpstr>MODELO  VISTA CONTROLADOR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GitHub</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Ventas de Juguetes para Niños con Discapacidad </dc:title>
  <dc:creator>ALUMNO - JOHN JOSE AQUINO GUTIERREZ</dc:creator>
  <cp:lastModifiedBy>Omar Ccispichito</cp:lastModifiedBy>
  <cp:revision>3</cp:revision>
  <dcterms:created xsi:type="dcterms:W3CDTF">2021-12-06T01:49:19Z</dcterms:created>
  <dcterms:modified xsi:type="dcterms:W3CDTF">2021-12-08T20:39:15Z</dcterms:modified>
</cp:coreProperties>
</file>